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25199975" cy="359997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520" y="-8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9998" y="5891626"/>
            <a:ext cx="21419979" cy="12533242"/>
          </a:xfrm>
        </p:spPr>
        <p:txBody>
          <a:bodyPr anchor="b"/>
          <a:lstStyle>
            <a:lvl1pPr algn="ctr">
              <a:defRPr sz="16535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9997" y="18908198"/>
            <a:ext cx="18899981" cy="8691601"/>
          </a:xfrm>
        </p:spPr>
        <p:txBody>
          <a:bodyPr/>
          <a:lstStyle>
            <a:lvl1pPr marL="0" indent="0" algn="ctr">
              <a:buNone/>
              <a:defRPr sz="6614"/>
            </a:lvl1pPr>
            <a:lvl2pPr marL="1259997" indent="0" algn="ctr">
              <a:buNone/>
              <a:defRPr sz="5512"/>
            </a:lvl2pPr>
            <a:lvl3pPr marL="2519995" indent="0" algn="ctr">
              <a:buNone/>
              <a:defRPr sz="4961"/>
            </a:lvl3pPr>
            <a:lvl4pPr marL="3779992" indent="0" algn="ctr">
              <a:buNone/>
              <a:defRPr sz="4409"/>
            </a:lvl4pPr>
            <a:lvl5pPr marL="5039990" indent="0" algn="ctr">
              <a:buNone/>
              <a:defRPr sz="4409"/>
            </a:lvl5pPr>
            <a:lvl6pPr marL="6299987" indent="0" algn="ctr">
              <a:buNone/>
              <a:defRPr sz="4409"/>
            </a:lvl6pPr>
            <a:lvl7pPr marL="7559985" indent="0" algn="ctr">
              <a:buNone/>
              <a:defRPr sz="4409"/>
            </a:lvl7pPr>
            <a:lvl8pPr marL="8819982" indent="0" algn="ctr">
              <a:buNone/>
              <a:defRPr sz="4409"/>
            </a:lvl8pPr>
            <a:lvl9pPr marL="10079980" indent="0" algn="ctr">
              <a:buNone/>
              <a:defRPr sz="4409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9B922-33EB-423E-952B-A0A0FE4351B4}" type="datetimeFigureOut">
              <a:rPr lang="tr-TR" smtClean="0"/>
              <a:t>29.04.2024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3C12E-157F-41D3-97F7-0FAF1F20A3A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11805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9B922-33EB-423E-952B-A0A0FE4351B4}" type="datetimeFigureOut">
              <a:rPr lang="tr-TR" smtClean="0"/>
              <a:t>29.04.2024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3C12E-157F-41D3-97F7-0FAF1F20A3A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81757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9375" y="8974945"/>
            <a:ext cx="21734978" cy="14974888"/>
          </a:xfrm>
        </p:spPr>
        <p:txBody>
          <a:bodyPr anchor="b"/>
          <a:lstStyle>
            <a:lvl1pPr>
              <a:defRPr sz="16535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9375" y="24091502"/>
            <a:ext cx="21734978" cy="7874940"/>
          </a:xfrm>
        </p:spPr>
        <p:txBody>
          <a:bodyPr/>
          <a:lstStyle>
            <a:lvl1pPr marL="0" indent="0">
              <a:buNone/>
              <a:defRPr sz="6614">
                <a:solidFill>
                  <a:schemeClr val="tx1">
                    <a:tint val="82000"/>
                  </a:schemeClr>
                </a:solidFill>
              </a:defRPr>
            </a:lvl1pPr>
            <a:lvl2pPr marL="1259997" indent="0">
              <a:buNone/>
              <a:defRPr sz="5512">
                <a:solidFill>
                  <a:schemeClr val="tx1">
                    <a:tint val="82000"/>
                  </a:schemeClr>
                </a:solidFill>
              </a:defRPr>
            </a:lvl2pPr>
            <a:lvl3pPr marL="2519995" indent="0">
              <a:buNone/>
              <a:defRPr sz="4961">
                <a:solidFill>
                  <a:schemeClr val="tx1">
                    <a:tint val="82000"/>
                  </a:schemeClr>
                </a:solidFill>
              </a:defRPr>
            </a:lvl3pPr>
            <a:lvl4pPr marL="3779992" indent="0">
              <a:buNone/>
              <a:defRPr sz="4409">
                <a:solidFill>
                  <a:schemeClr val="tx1">
                    <a:tint val="82000"/>
                  </a:schemeClr>
                </a:solidFill>
              </a:defRPr>
            </a:lvl4pPr>
            <a:lvl5pPr marL="5039990" indent="0">
              <a:buNone/>
              <a:defRPr sz="4409">
                <a:solidFill>
                  <a:schemeClr val="tx1">
                    <a:tint val="82000"/>
                  </a:schemeClr>
                </a:solidFill>
              </a:defRPr>
            </a:lvl5pPr>
            <a:lvl6pPr marL="6299987" indent="0">
              <a:buNone/>
              <a:defRPr sz="4409">
                <a:solidFill>
                  <a:schemeClr val="tx1">
                    <a:tint val="82000"/>
                  </a:schemeClr>
                </a:solidFill>
              </a:defRPr>
            </a:lvl6pPr>
            <a:lvl7pPr marL="7559985" indent="0">
              <a:buNone/>
              <a:defRPr sz="4409">
                <a:solidFill>
                  <a:schemeClr val="tx1">
                    <a:tint val="82000"/>
                  </a:schemeClr>
                </a:solidFill>
              </a:defRPr>
            </a:lvl7pPr>
            <a:lvl8pPr marL="8819982" indent="0">
              <a:buNone/>
              <a:defRPr sz="4409">
                <a:solidFill>
                  <a:schemeClr val="tx1">
                    <a:tint val="82000"/>
                  </a:schemeClr>
                </a:solidFill>
              </a:defRPr>
            </a:lvl8pPr>
            <a:lvl9pPr marL="10079980" indent="0">
              <a:buNone/>
              <a:defRPr sz="440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9B922-33EB-423E-952B-A0A0FE4351B4}" type="datetimeFigureOut">
              <a:rPr lang="tr-TR" smtClean="0"/>
              <a:t>29.04.2024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3C12E-157F-41D3-97F7-0FAF1F20A3A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24840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32498" y="9583264"/>
            <a:ext cx="10709989" cy="2284150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57488" y="9583264"/>
            <a:ext cx="10709989" cy="2284150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9B922-33EB-423E-952B-A0A0FE4351B4}" type="datetimeFigureOut">
              <a:rPr lang="tr-TR" smtClean="0"/>
              <a:t>29.04.2024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3C12E-157F-41D3-97F7-0FAF1F20A3A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09385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1" y="1916661"/>
            <a:ext cx="21734978" cy="6958285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5783" y="8824938"/>
            <a:ext cx="10660769" cy="4324966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35783" y="13149904"/>
            <a:ext cx="10660769" cy="19341529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757489" y="8824938"/>
            <a:ext cx="10713272" cy="4324966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757489" y="13149904"/>
            <a:ext cx="10713272" cy="19341529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9B922-33EB-423E-952B-A0A0FE4351B4}" type="datetimeFigureOut">
              <a:rPr lang="tr-TR" smtClean="0"/>
              <a:t>29.04.2024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3C12E-157F-41D3-97F7-0FAF1F20A3A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26638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9B922-33EB-423E-952B-A0A0FE4351B4}" type="datetimeFigureOut">
              <a:rPr lang="tr-TR" smtClean="0"/>
              <a:t>29.04.2024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3C12E-157F-41D3-97F7-0FAF1F20A3A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28647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9B922-33EB-423E-952B-A0A0FE4351B4}" type="datetimeFigureOut">
              <a:rPr lang="tr-TR" smtClean="0"/>
              <a:t>29.04.2024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3C12E-157F-41D3-97F7-0FAF1F20A3A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4650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399982"/>
            <a:ext cx="8127648" cy="839993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3272" y="5183304"/>
            <a:ext cx="12757487" cy="25583147"/>
          </a:xfrm>
        </p:spPr>
        <p:txBody>
          <a:bodyPr/>
          <a:lstStyle>
            <a:lvl1pPr>
              <a:defRPr sz="8819"/>
            </a:lvl1pPr>
            <a:lvl2pPr>
              <a:defRPr sz="7717"/>
            </a:lvl2pPr>
            <a:lvl3pPr>
              <a:defRPr sz="6614"/>
            </a:lvl3pPr>
            <a:lvl4pPr>
              <a:defRPr sz="5512"/>
            </a:lvl4pPr>
            <a:lvl5pPr>
              <a:defRPr sz="5512"/>
            </a:lvl5pPr>
            <a:lvl6pPr>
              <a:defRPr sz="5512"/>
            </a:lvl6pPr>
            <a:lvl7pPr>
              <a:defRPr sz="5512"/>
            </a:lvl7pPr>
            <a:lvl8pPr>
              <a:defRPr sz="5512"/>
            </a:lvl8pPr>
            <a:lvl9pPr>
              <a:defRPr sz="5512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0799922"/>
            <a:ext cx="8127648" cy="20008190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9B922-33EB-423E-952B-A0A0FE4351B4}" type="datetimeFigureOut">
              <a:rPr lang="tr-TR" smtClean="0"/>
              <a:t>29.04.2024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3C12E-157F-41D3-97F7-0FAF1F20A3A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89244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399982"/>
            <a:ext cx="8127648" cy="839993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713272" y="5183304"/>
            <a:ext cx="12757487" cy="25583147"/>
          </a:xfrm>
        </p:spPr>
        <p:txBody>
          <a:bodyPr anchor="t"/>
          <a:lstStyle>
            <a:lvl1pPr marL="0" indent="0">
              <a:buNone/>
              <a:defRPr sz="8819"/>
            </a:lvl1pPr>
            <a:lvl2pPr marL="1259997" indent="0">
              <a:buNone/>
              <a:defRPr sz="7717"/>
            </a:lvl2pPr>
            <a:lvl3pPr marL="2519995" indent="0">
              <a:buNone/>
              <a:defRPr sz="6614"/>
            </a:lvl3pPr>
            <a:lvl4pPr marL="3779992" indent="0">
              <a:buNone/>
              <a:defRPr sz="5512"/>
            </a:lvl4pPr>
            <a:lvl5pPr marL="5039990" indent="0">
              <a:buNone/>
              <a:defRPr sz="5512"/>
            </a:lvl5pPr>
            <a:lvl6pPr marL="6299987" indent="0">
              <a:buNone/>
              <a:defRPr sz="5512"/>
            </a:lvl6pPr>
            <a:lvl7pPr marL="7559985" indent="0">
              <a:buNone/>
              <a:defRPr sz="5512"/>
            </a:lvl7pPr>
            <a:lvl8pPr marL="8819982" indent="0">
              <a:buNone/>
              <a:defRPr sz="5512"/>
            </a:lvl8pPr>
            <a:lvl9pPr marL="10079980" indent="0">
              <a:buNone/>
              <a:defRPr sz="5512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0799922"/>
            <a:ext cx="8127648" cy="20008190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9B922-33EB-423E-952B-A0A0FE4351B4}" type="datetimeFigureOut">
              <a:rPr lang="tr-TR" smtClean="0"/>
              <a:t>29.04.2024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3C12E-157F-41D3-97F7-0FAF1F20A3A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23267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9B922-33EB-423E-952B-A0A0FE4351B4}" type="datetimeFigureOut">
              <a:rPr lang="tr-TR" smtClean="0"/>
              <a:t>29.04.2024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3C12E-157F-41D3-97F7-0FAF1F20A3A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08447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033733" y="1916653"/>
            <a:ext cx="5433745" cy="30508114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2500" y="1916653"/>
            <a:ext cx="15986234" cy="30508114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9B922-33EB-423E-952B-A0A0FE4351B4}" type="datetimeFigureOut">
              <a:rPr lang="tr-TR" smtClean="0"/>
              <a:t>29.04.2024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3C12E-157F-41D3-97F7-0FAF1F20A3A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67658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32499" y="1916661"/>
            <a:ext cx="21734978" cy="6958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2499" y="9583264"/>
            <a:ext cx="21734978" cy="22841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30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89B922-33EB-423E-952B-A0A0FE4351B4}" type="datetimeFigureOut">
              <a:rPr lang="tr-TR" smtClean="0"/>
              <a:t>29.04.2024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30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30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F3C12E-157F-41D3-97F7-0FAF1F20A3A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37121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519995" rtl="0" eaLnBrk="1" latinLnBrk="0" hangingPunct="1">
        <a:lnSpc>
          <a:spcPct val="90000"/>
        </a:lnSpc>
        <a:spcBef>
          <a:spcPct val="0"/>
        </a:spcBef>
        <a:buNone/>
        <a:defRPr sz="1212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29999" indent="-629999" algn="l" defTabSz="2519995" rtl="0" eaLnBrk="1" latinLnBrk="0" hangingPunct="1">
        <a:lnSpc>
          <a:spcPct val="90000"/>
        </a:lnSpc>
        <a:spcBef>
          <a:spcPts val="2756"/>
        </a:spcBef>
        <a:buFont typeface="Arial" panose="020B0604020202020204" pitchFamily="34" charset="0"/>
        <a:buChar char="•"/>
        <a:defRPr sz="7717" kern="1200">
          <a:solidFill>
            <a:schemeClr val="tx1"/>
          </a:solidFill>
          <a:latin typeface="+mn-lt"/>
          <a:ea typeface="+mn-ea"/>
          <a:cs typeface="+mn-cs"/>
        </a:defRPr>
      </a:lvl1pPr>
      <a:lvl2pPr marL="188999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2pPr>
      <a:lvl3pPr marL="314999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3pPr>
      <a:lvl4pPr marL="440999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66998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92998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818998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944998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70997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1pPr>
      <a:lvl2pPr marL="125999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2pPr>
      <a:lvl3pPr marL="251999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3pPr>
      <a:lvl4pPr marL="377999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03999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29998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755998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881998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07998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4">
            <a:extLst>
              <a:ext uri="{FF2B5EF4-FFF2-40B4-BE49-F238E27FC236}">
                <a16:creationId xmlns:a16="http://schemas.microsoft.com/office/drawing/2014/main" id="{4A19FA97-6B74-431D-AF0C-5905A7E9F5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487" y="456715"/>
            <a:ext cx="23495000" cy="3766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850" tIns="36425" rIns="72850" bIns="36425">
            <a:spAutoFit/>
          </a:bodyPr>
          <a:lstStyle>
            <a:lvl1pPr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3497263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6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ÇALIŞMANIN BAŞLIĞI (</a:t>
            </a:r>
            <a:r>
              <a:rPr kumimoji="0" lang="tr-TR" altLang="tr-TR" sz="5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66 PUNTO)</a:t>
            </a:r>
            <a:endParaRPr kumimoji="0" lang="tr-TR" altLang="tr-TR" sz="6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</a:endParaRPr>
          </a:p>
          <a:p>
            <a:pPr marL="0" marR="0" lvl="0" indent="0" algn="ctr" defTabSz="3497263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r-TR" altLang="tr-TR" sz="4000" b="1" kern="0" dirty="0">
                <a:solidFill>
                  <a:prstClr val="black"/>
                </a:solidFill>
              </a:rPr>
              <a:t>ÖĞRENCİNİN ADI-SOYADI* (40 PUNTO)</a:t>
            </a:r>
          </a:p>
          <a:p>
            <a:pPr marL="0" marR="0" lvl="0" indent="0" algn="ctr" defTabSz="3497263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TEZ DANIŞMANI: ÖĞRETİM ÜYESİNİN UNVANI ADI-SOYADI (28 PUNTO)</a:t>
            </a:r>
          </a:p>
          <a:p>
            <a:pPr marL="0" marR="0" lvl="0" indent="0" algn="ctr" defTabSz="3497263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r-TR" altLang="tr-TR" sz="2400" b="1" kern="0" dirty="0">
                <a:solidFill>
                  <a:prstClr val="black"/>
                </a:solidFill>
              </a:rPr>
              <a:t>*</a:t>
            </a:r>
            <a:r>
              <a:rPr lang="tr-T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Erzincan Binali Yıldırım Üniversitesi, Eczacılık Fakültesi, </a:t>
            </a:r>
            <a:r>
              <a:rPr lang="tr-T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Yalnızbağ</a:t>
            </a:r>
            <a:r>
              <a:rPr lang="tr-T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Yerleşkesi, Erzincan (24 PUNTO)</a:t>
            </a:r>
          </a:p>
          <a:p>
            <a:pPr marL="0" marR="0" lvl="0" indent="0" algn="ctr" defTabSz="3497263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400" b="1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Öğrencinin e-maili</a:t>
            </a:r>
            <a:endParaRPr kumimoji="0" lang="en-US" altLang="tr-TR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76826C91-3CF4-DC54-C684-5A4646ED47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56715"/>
            <a:ext cx="4410000" cy="44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Erzincan Binali Yıldırım Üniversitesi Eczacılık Fakültesi">
            <a:extLst>
              <a:ext uri="{FF2B5EF4-FFF2-40B4-BE49-F238E27FC236}">
                <a16:creationId xmlns:a16="http://schemas.microsoft.com/office/drawing/2014/main" id="{5CF0A547-E3EF-97F6-E05A-7439A7A443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1714" y="456715"/>
            <a:ext cx="4408261" cy="4408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50">
            <a:extLst>
              <a:ext uri="{FF2B5EF4-FFF2-40B4-BE49-F238E27FC236}">
                <a16:creationId xmlns:a16="http://schemas.microsoft.com/office/drawing/2014/main" id="{9D4A6812-2604-C847-EC1A-62B4103E5D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75406" y="5158695"/>
            <a:ext cx="11857038" cy="28774940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tr-TR" altLang="tr-TR"/>
          </a:p>
        </p:txBody>
      </p:sp>
      <p:sp>
        <p:nvSpPr>
          <p:cNvPr id="11" name="AutoShape 4">
            <a:extLst>
              <a:ext uri="{FF2B5EF4-FFF2-40B4-BE49-F238E27FC236}">
                <a16:creationId xmlns:a16="http://schemas.microsoft.com/office/drawing/2014/main" id="{CDD93B0C-EE73-9F02-FBD4-E28EE6B377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512" y="5126946"/>
            <a:ext cx="11857038" cy="28806689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tr-TR" altLang="tr-TR"/>
          </a:p>
        </p:txBody>
      </p:sp>
      <p:sp>
        <p:nvSpPr>
          <p:cNvPr id="12" name="Text Box 9">
            <a:extLst>
              <a:ext uri="{FF2B5EF4-FFF2-40B4-BE49-F238E27FC236}">
                <a16:creationId xmlns:a16="http://schemas.microsoft.com/office/drawing/2014/main" id="{55F020DA-BC04-1B1B-EC3E-1CD61449E8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044" y="6688139"/>
            <a:ext cx="11434762" cy="10219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850" tIns="36425" rIns="72850" bIns="36425">
            <a:spAutoFit/>
          </a:bodyPr>
          <a:lstStyle>
            <a:lvl1pPr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 algn="just">
              <a:lnSpc>
                <a:spcPct val="95000"/>
              </a:lnSpc>
              <a:buFont typeface="Wingdings" panose="05000000000000000000" pitchFamily="2" charset="2"/>
              <a:buChar char="Ø"/>
            </a:pPr>
            <a:r>
              <a:rPr lang="tr-TR" altLang="tr-TR" sz="2400" dirty="0">
                <a:latin typeface="Times New Roman" panose="02020603050405020304" pitchFamily="18" charset="0"/>
              </a:rPr>
              <a:t>POSTERİN ÖLÇÜLERİ 70*100 EBATLARINDA OLMALIDIR. TEZİN BAŞLIĞI, ÜNİVERSİTEMİZİN VE FAKÜLTEMİZİN LOGOLARI OLMALIDIR. ÖĞRENCİNİN VE TEZ DANIŞMANIN ADI-SOYADI BAŞLIK KISMININ TAM ALTINDA OLMALDIR. AYRICA ADRES VE ÖĞRENCİNİN E-MAİLİ BELİRTİLMELİDİR.</a:t>
            </a:r>
          </a:p>
          <a:p>
            <a:pPr marL="342900" indent="-342900" algn="just">
              <a:lnSpc>
                <a:spcPct val="95000"/>
              </a:lnSpc>
              <a:buFont typeface="Wingdings" panose="05000000000000000000" pitchFamily="2" charset="2"/>
              <a:buChar char="Ø"/>
            </a:pPr>
            <a:endParaRPr lang="tr-TR" altLang="tr-TR" sz="2400" dirty="0">
              <a:latin typeface="Times New Roman" panose="02020603050405020304" pitchFamily="18" charset="0"/>
            </a:endParaRPr>
          </a:p>
          <a:p>
            <a:pPr marL="342900" indent="-342900" algn="l">
              <a:lnSpc>
                <a:spcPct val="95000"/>
              </a:lnSpc>
              <a:buFont typeface="Wingdings" panose="05000000000000000000" pitchFamily="2" charset="2"/>
              <a:buChar char="Ø"/>
            </a:pPr>
            <a:endParaRPr lang="tr-TR" altLang="tr-TR" sz="2400" dirty="0">
              <a:latin typeface="Times New Roman" panose="02020603050405020304" pitchFamily="18" charset="0"/>
            </a:endParaRPr>
          </a:p>
          <a:p>
            <a:pPr marL="342900" indent="-342900" algn="l">
              <a:lnSpc>
                <a:spcPct val="95000"/>
              </a:lnSpc>
              <a:buFont typeface="Wingdings" panose="05000000000000000000" pitchFamily="2" charset="2"/>
              <a:buChar char="Ø"/>
            </a:pPr>
            <a:r>
              <a:rPr lang="tr-TR" altLang="tr-TR" sz="2400" dirty="0">
                <a:latin typeface="Times New Roman" panose="02020603050405020304" pitchFamily="18" charset="0"/>
              </a:rPr>
              <a:t>ARAŞTIRMA MAP TEZLERİ İÇİN POSTER SUNUMUNDA;</a:t>
            </a:r>
          </a:p>
          <a:p>
            <a:pPr lvl="1" algn="l">
              <a:lnSpc>
                <a:spcPct val="95000"/>
              </a:lnSpc>
            </a:pPr>
            <a:r>
              <a:rPr lang="tr-TR" altLang="tr-TR" sz="2400" b="1" dirty="0">
                <a:latin typeface="Times New Roman" panose="02020603050405020304" pitchFamily="18" charset="0"/>
              </a:rPr>
              <a:t>GİRİŞ (en az 300 kelimeden oluşmalıdır)</a:t>
            </a:r>
          </a:p>
          <a:p>
            <a:pPr lvl="1" algn="l">
              <a:lnSpc>
                <a:spcPct val="95000"/>
              </a:lnSpc>
            </a:pPr>
            <a:r>
              <a:rPr lang="tr-TR" altLang="tr-TR" sz="2400" b="1" dirty="0">
                <a:latin typeface="Times New Roman" panose="02020603050405020304" pitchFamily="18" charset="0"/>
              </a:rPr>
              <a:t>MATERYAL VE YÖNTEM (en az 300 kelimeden oluşmalıdır)</a:t>
            </a:r>
          </a:p>
          <a:p>
            <a:pPr lvl="1" algn="l">
              <a:lnSpc>
                <a:spcPct val="95000"/>
              </a:lnSpc>
            </a:pPr>
            <a:r>
              <a:rPr lang="tr-TR" altLang="tr-TR" sz="2400" b="1" dirty="0">
                <a:latin typeface="Times New Roman" panose="02020603050405020304" pitchFamily="18" charset="0"/>
              </a:rPr>
              <a:t>BULGULAR (en az 300 kelimeden oluşmalıdır)</a:t>
            </a:r>
          </a:p>
          <a:p>
            <a:pPr lvl="1" algn="l">
              <a:lnSpc>
                <a:spcPct val="95000"/>
              </a:lnSpc>
            </a:pPr>
            <a:r>
              <a:rPr lang="tr-TR" altLang="tr-TR" sz="2400" b="1" dirty="0">
                <a:latin typeface="Times New Roman" panose="02020603050405020304" pitchFamily="18" charset="0"/>
              </a:rPr>
              <a:t>TARTIŞMA VE SONUÇ (en az 300 kelimeden oluşmalıdır)</a:t>
            </a:r>
          </a:p>
          <a:p>
            <a:pPr lvl="1" algn="l">
              <a:lnSpc>
                <a:spcPct val="95000"/>
              </a:lnSpc>
            </a:pPr>
            <a:r>
              <a:rPr lang="tr-TR" altLang="tr-TR" sz="2400" b="1" dirty="0">
                <a:latin typeface="Times New Roman" panose="02020603050405020304" pitchFamily="18" charset="0"/>
              </a:rPr>
              <a:t>KAYNAKLAR</a:t>
            </a:r>
          </a:p>
          <a:p>
            <a:pPr lvl="1" algn="l">
              <a:lnSpc>
                <a:spcPct val="95000"/>
              </a:lnSpc>
            </a:pPr>
            <a:r>
              <a:rPr lang="tr-TR" altLang="tr-TR" sz="2400" b="1" dirty="0">
                <a:latin typeface="Times New Roman" panose="02020603050405020304" pitchFamily="18" charset="0"/>
              </a:rPr>
              <a:t>başlıkları olmalıdır.</a:t>
            </a:r>
          </a:p>
          <a:p>
            <a:pPr algn="l">
              <a:lnSpc>
                <a:spcPct val="95000"/>
              </a:lnSpc>
            </a:pPr>
            <a:r>
              <a:rPr lang="tr-TR" altLang="tr-TR" sz="2400" dirty="0">
                <a:latin typeface="Times New Roman" panose="02020603050405020304" pitchFamily="18" charset="0"/>
              </a:rPr>
              <a:t> </a:t>
            </a:r>
          </a:p>
          <a:p>
            <a:pPr marL="342900" indent="-342900" algn="l">
              <a:lnSpc>
                <a:spcPct val="95000"/>
              </a:lnSpc>
              <a:buFont typeface="Wingdings" panose="05000000000000000000" pitchFamily="2" charset="2"/>
              <a:buChar char="Ø"/>
            </a:pPr>
            <a:r>
              <a:rPr lang="tr-TR" altLang="tr-TR" sz="2400" dirty="0">
                <a:latin typeface="Times New Roman" panose="02020603050405020304" pitchFamily="18" charset="0"/>
              </a:rPr>
              <a:t>DERLEME ŞEKLİNDEKİ MAP TEZLERİ İÇİN POSTER SUNUMUNDA;</a:t>
            </a:r>
          </a:p>
          <a:p>
            <a:pPr lvl="1" algn="l">
              <a:lnSpc>
                <a:spcPct val="95000"/>
              </a:lnSpc>
            </a:pPr>
            <a:r>
              <a:rPr lang="tr-TR" altLang="tr-TR" sz="2400" b="1" dirty="0">
                <a:latin typeface="Times New Roman" panose="02020603050405020304" pitchFamily="18" charset="0"/>
              </a:rPr>
              <a:t>GİRİŞ (en az 500 kelimeden oluşmalıdır)</a:t>
            </a:r>
          </a:p>
          <a:p>
            <a:pPr lvl="1" algn="l">
              <a:lnSpc>
                <a:spcPct val="95000"/>
              </a:lnSpc>
            </a:pPr>
            <a:r>
              <a:rPr lang="tr-TR" altLang="tr-TR" sz="2400" b="1" dirty="0">
                <a:latin typeface="Times New Roman" panose="02020603050405020304" pitchFamily="18" charset="0"/>
              </a:rPr>
              <a:t>TARTIŞMA VE SONUÇ (en </a:t>
            </a:r>
            <a:r>
              <a:rPr lang="tr-TR" altLang="tr-TR" sz="2400" b="1">
                <a:latin typeface="Times New Roman" panose="02020603050405020304" pitchFamily="18" charset="0"/>
              </a:rPr>
              <a:t>az 500 </a:t>
            </a:r>
            <a:r>
              <a:rPr lang="tr-TR" altLang="tr-TR" sz="2400" b="1" dirty="0">
                <a:latin typeface="Times New Roman" panose="02020603050405020304" pitchFamily="18" charset="0"/>
              </a:rPr>
              <a:t>kelimeden oluşmalıdır)</a:t>
            </a:r>
          </a:p>
          <a:p>
            <a:pPr lvl="1" algn="l">
              <a:lnSpc>
                <a:spcPct val="95000"/>
              </a:lnSpc>
            </a:pPr>
            <a:r>
              <a:rPr lang="tr-TR" altLang="tr-TR" sz="2400" b="1" dirty="0">
                <a:latin typeface="Times New Roman" panose="02020603050405020304" pitchFamily="18" charset="0"/>
              </a:rPr>
              <a:t>KAYNAKLAR </a:t>
            </a:r>
          </a:p>
          <a:p>
            <a:pPr lvl="1" algn="l">
              <a:lnSpc>
                <a:spcPct val="95000"/>
              </a:lnSpc>
            </a:pPr>
            <a:r>
              <a:rPr lang="tr-TR" altLang="tr-TR" sz="2400" b="1" dirty="0">
                <a:latin typeface="Times New Roman" panose="02020603050405020304" pitchFamily="18" charset="0"/>
              </a:rPr>
              <a:t>başlıkları olmalıdır.</a:t>
            </a:r>
          </a:p>
          <a:p>
            <a:pPr lvl="1" algn="l">
              <a:lnSpc>
                <a:spcPct val="95000"/>
              </a:lnSpc>
            </a:pPr>
            <a:endParaRPr lang="tr-TR" altLang="tr-TR" sz="2400" b="1" dirty="0">
              <a:latin typeface="Times New Roman" panose="02020603050405020304" pitchFamily="18" charset="0"/>
            </a:endParaRPr>
          </a:p>
          <a:p>
            <a:pPr marL="342900" indent="-342900" algn="just">
              <a:lnSpc>
                <a:spcPct val="95000"/>
              </a:lnSpc>
              <a:buFont typeface="Wingdings" panose="05000000000000000000" pitchFamily="2" charset="2"/>
              <a:buChar char="Ø"/>
            </a:pPr>
            <a:r>
              <a:rPr lang="tr-TR" altLang="tr-TR" sz="2400" dirty="0">
                <a:latin typeface="Times New Roman" panose="02020603050405020304" pitchFamily="18" charset="0"/>
              </a:rPr>
              <a:t>BELİRTİLEN ANA BAŞLIKLAR 44 PUNTO, METİN İÇERİSİNDE  KULLANILAN PUNTOLAR 20-24 ARASINDA OLMALDIR. </a:t>
            </a:r>
          </a:p>
          <a:p>
            <a:pPr marL="342900" indent="-342900" algn="just">
              <a:lnSpc>
                <a:spcPct val="95000"/>
              </a:lnSpc>
              <a:buFont typeface="Wingdings" panose="05000000000000000000" pitchFamily="2" charset="2"/>
              <a:buChar char="Ø"/>
            </a:pPr>
            <a:r>
              <a:rPr lang="tr-TR" altLang="tr-TR" sz="2400" dirty="0">
                <a:latin typeface="Times New Roman" panose="02020603050405020304" pitchFamily="18" charset="0"/>
              </a:rPr>
              <a:t>İSTEYEN ÖĞRENCİLER ALT BAŞIK EKLEYEBİLİR.</a:t>
            </a:r>
          </a:p>
          <a:p>
            <a:pPr lvl="1" algn="l">
              <a:lnSpc>
                <a:spcPct val="95000"/>
              </a:lnSpc>
            </a:pPr>
            <a:endParaRPr lang="tr-TR" altLang="tr-TR" sz="2400" b="1" dirty="0">
              <a:latin typeface="Times New Roman" panose="02020603050405020304" pitchFamily="18" charset="0"/>
            </a:endParaRPr>
          </a:p>
          <a:p>
            <a:pPr marL="342900" indent="-342900" algn="just">
              <a:lnSpc>
                <a:spcPct val="95000"/>
              </a:lnSpc>
              <a:buFont typeface="Wingdings" panose="05000000000000000000" pitchFamily="2" charset="2"/>
              <a:buChar char="Ø"/>
            </a:pPr>
            <a:r>
              <a:rPr lang="tr-TR" altLang="tr-TR" sz="2400" dirty="0">
                <a:latin typeface="Times New Roman" panose="02020603050405020304" pitchFamily="18" charset="0"/>
              </a:rPr>
              <a:t>POSTERİN ZEMİNİ, RENKLER, ŞEKİLLERİN, METİNLERİN YERLEŞİMİ HAZIRLAYAN ÖĞRENCİYE AİTTİR. </a:t>
            </a:r>
          </a:p>
          <a:p>
            <a:pPr marL="342900" indent="-342900" algn="just">
              <a:lnSpc>
                <a:spcPct val="95000"/>
              </a:lnSpc>
              <a:buFont typeface="Wingdings" panose="05000000000000000000" pitchFamily="2" charset="2"/>
              <a:buChar char="Ø"/>
            </a:pPr>
            <a:r>
              <a:rPr lang="tr-TR" altLang="tr-TR" sz="2400" dirty="0">
                <a:latin typeface="Times New Roman" panose="02020603050405020304" pitchFamily="18" charset="0"/>
              </a:rPr>
              <a:t>BU ŞABLON SADECE BİLGİ AMAÇLI KULLANIM İÇİNDİR. </a:t>
            </a:r>
          </a:p>
          <a:p>
            <a:pPr algn="just">
              <a:lnSpc>
                <a:spcPct val="95000"/>
              </a:lnSpc>
            </a:pPr>
            <a:endParaRPr lang="en-US" altLang="tr-TR" sz="2400" dirty="0">
              <a:latin typeface="Times New Roman" panose="02020603050405020304" pitchFamily="18" charset="0"/>
            </a:endParaRPr>
          </a:p>
          <a:p>
            <a:pPr algn="l">
              <a:lnSpc>
                <a:spcPct val="95000"/>
              </a:lnSpc>
            </a:pPr>
            <a:endParaRPr lang="en-US" altLang="tr-TR" sz="2200" dirty="0">
              <a:latin typeface="Times New Roman" panose="02020603050405020304" pitchFamily="18" charset="0"/>
            </a:endParaRPr>
          </a:p>
        </p:txBody>
      </p:sp>
      <p:sp>
        <p:nvSpPr>
          <p:cNvPr id="13" name="Text Box 10">
            <a:extLst>
              <a:ext uri="{FF2B5EF4-FFF2-40B4-BE49-F238E27FC236}">
                <a16:creationId xmlns:a16="http://schemas.microsoft.com/office/drawing/2014/main" id="{55E336E3-765D-9FC4-F36F-793AD48C95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4506" y="23128288"/>
            <a:ext cx="8851900" cy="1427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850" tIns="36425" rIns="72850" bIns="36425">
            <a:spAutoFit/>
          </a:bodyPr>
          <a:lstStyle>
            <a:lvl1pPr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4400" b="1" dirty="0"/>
              <a:t>MATERYAL VE YÖNTEM (VARSA)</a:t>
            </a:r>
            <a:endParaRPr lang="en-US" altLang="tr-TR" b="1" dirty="0"/>
          </a:p>
        </p:txBody>
      </p:sp>
      <p:sp>
        <p:nvSpPr>
          <p:cNvPr id="14" name="Text Box 11">
            <a:extLst>
              <a:ext uri="{FF2B5EF4-FFF2-40B4-BE49-F238E27FC236}">
                <a16:creationId xmlns:a16="http://schemas.microsoft.com/office/drawing/2014/main" id="{3330489E-2C01-39E1-C083-54420358D4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93243" y="21404263"/>
            <a:ext cx="6906335" cy="750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72850" tIns="36425" rIns="72850" bIns="36425">
            <a:spAutoFit/>
          </a:bodyPr>
          <a:lstStyle>
            <a:lvl1pPr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4400" b="1" dirty="0"/>
              <a:t>TARTIŞMA VE SONUÇ</a:t>
            </a:r>
            <a:endParaRPr lang="en-US" altLang="tr-TR" sz="4400" b="1" dirty="0"/>
          </a:p>
        </p:txBody>
      </p:sp>
      <p:sp>
        <p:nvSpPr>
          <p:cNvPr id="15" name="Text Box 19">
            <a:extLst>
              <a:ext uri="{FF2B5EF4-FFF2-40B4-BE49-F238E27FC236}">
                <a16:creationId xmlns:a16="http://schemas.microsoft.com/office/drawing/2014/main" id="{57B11ECF-0B74-B880-8D67-0F24D438A7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00881" y="13911264"/>
            <a:ext cx="4768850" cy="87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850" tIns="36425" rIns="72850" bIns="36425">
            <a:spAutoFit/>
          </a:bodyPr>
          <a:lstStyle>
            <a:lvl1pPr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5200" b="1" i="1"/>
              <a:t>Şekil</a:t>
            </a:r>
            <a:r>
              <a:rPr lang="en-US" altLang="tr-TR" sz="5200" b="1" i="1"/>
              <a:t> #1</a:t>
            </a:r>
          </a:p>
        </p:txBody>
      </p:sp>
      <p:sp>
        <p:nvSpPr>
          <p:cNvPr id="16" name="Text Box 25">
            <a:extLst>
              <a:ext uri="{FF2B5EF4-FFF2-40B4-BE49-F238E27FC236}">
                <a16:creationId xmlns:a16="http://schemas.microsoft.com/office/drawing/2014/main" id="{167B5BBC-E930-B0B6-F463-C851C2D2A7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98444" y="13882689"/>
            <a:ext cx="4768850" cy="87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850" tIns="36425" rIns="72850" bIns="36425">
            <a:spAutoFit/>
          </a:bodyPr>
          <a:lstStyle>
            <a:lvl1pPr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5200" b="1" i="1"/>
              <a:t>Şekil</a:t>
            </a:r>
            <a:r>
              <a:rPr lang="en-US" altLang="tr-TR" sz="5200" b="1" i="1"/>
              <a:t> #2</a:t>
            </a:r>
          </a:p>
        </p:txBody>
      </p:sp>
      <p:sp>
        <p:nvSpPr>
          <p:cNvPr id="17" name="AutoShape 26">
            <a:extLst>
              <a:ext uri="{FF2B5EF4-FFF2-40B4-BE49-F238E27FC236}">
                <a16:creationId xmlns:a16="http://schemas.microsoft.com/office/drawing/2014/main" id="{339168FC-D7FF-2452-9093-F231076CF5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19082" y="15441613"/>
            <a:ext cx="4811713" cy="4292600"/>
          </a:xfrm>
          <a:prstGeom prst="flowChartOr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tr-TR" altLang="tr-TR"/>
          </a:p>
        </p:txBody>
      </p:sp>
      <p:sp>
        <p:nvSpPr>
          <p:cNvPr id="18" name="Text Box 27">
            <a:extLst>
              <a:ext uri="{FF2B5EF4-FFF2-40B4-BE49-F238E27FC236}">
                <a16:creationId xmlns:a16="http://schemas.microsoft.com/office/drawing/2014/main" id="{5A3967D4-4778-C657-ADDA-7A3DD8F0E5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14738" y="27461213"/>
            <a:ext cx="4768850" cy="750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850" tIns="36425" rIns="72850" bIns="36425">
            <a:spAutoFit/>
          </a:bodyPr>
          <a:lstStyle>
            <a:lvl1pPr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4400" b="1" dirty="0"/>
              <a:t>KAYNAKLAR</a:t>
            </a:r>
            <a:endParaRPr lang="en-US" altLang="tr-TR" sz="4400" b="1" dirty="0"/>
          </a:p>
        </p:txBody>
      </p:sp>
      <p:sp>
        <p:nvSpPr>
          <p:cNvPr id="19" name="Rectangle 35">
            <a:extLst>
              <a:ext uri="{FF2B5EF4-FFF2-40B4-BE49-F238E27FC236}">
                <a16:creationId xmlns:a16="http://schemas.microsoft.com/office/drawing/2014/main" id="{5E7AD13B-AFE0-72D6-F299-5D529F64DC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4207" y="15141576"/>
            <a:ext cx="5249863" cy="5260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2850" tIns="36425" rIns="72850" bIns="36425" anchor="ctr"/>
          <a:lstStyle>
            <a:lvl1pPr algn="ctr" defTabSz="7286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 defTabSz="7286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 defTabSz="7286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 defTabSz="7286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 defTabSz="7286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7286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7286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7286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7286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3500">
                <a:latin typeface="Times New Roman" panose="02020603050405020304" pitchFamily="18" charset="0"/>
              </a:rPr>
              <a:t>Şekil ya da Resim</a:t>
            </a:r>
            <a:endParaRPr lang="en-US" altLang="tr-TR" sz="3500">
              <a:latin typeface="Times New Roman" panose="02020603050405020304" pitchFamily="18" charset="0"/>
            </a:endParaRPr>
          </a:p>
        </p:txBody>
      </p:sp>
      <p:sp>
        <p:nvSpPr>
          <p:cNvPr id="20" name="Text Box 36">
            <a:extLst>
              <a:ext uri="{FF2B5EF4-FFF2-40B4-BE49-F238E27FC236}">
                <a16:creationId xmlns:a16="http://schemas.microsoft.com/office/drawing/2014/main" id="{3C50A581-F505-6367-7B52-B07D353872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581" y="24366538"/>
            <a:ext cx="11010900" cy="618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57150" cmpd="thinThick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8734" tIns="24366" rIns="48734" bIns="24366">
            <a:spAutoFit/>
          </a:bodyPr>
          <a:lstStyle>
            <a:lvl1pPr algn="ctr" defTabSz="488950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 defTabSz="488950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 defTabSz="488950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 defTabSz="488950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 defTabSz="488950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48895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48895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48895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48895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lnSpc>
                <a:spcPct val="95000"/>
              </a:lnSpc>
            </a:pPr>
            <a:r>
              <a:rPr lang="en-US" altLang="tr-TR" sz="2500" dirty="0">
                <a:latin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.</a:t>
            </a:r>
          </a:p>
          <a:p>
            <a:pPr algn="l">
              <a:lnSpc>
                <a:spcPct val="95000"/>
              </a:lnSpc>
            </a:pPr>
            <a:endParaRPr lang="en-US" altLang="tr-TR" sz="2500" dirty="0">
              <a:latin typeface="Times New Roman" panose="02020603050405020304" pitchFamily="18" charset="0"/>
            </a:endParaRPr>
          </a:p>
          <a:p>
            <a:pPr algn="l">
              <a:lnSpc>
                <a:spcPct val="95000"/>
              </a:lnSpc>
            </a:pPr>
            <a:r>
              <a:rPr lang="en-US" altLang="tr-TR" sz="2500" dirty="0">
                <a:latin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.</a:t>
            </a:r>
            <a:endParaRPr lang="en-US" altLang="tr-TR" sz="2500" b="1" dirty="0">
              <a:latin typeface="Times New Roman" panose="02020603050405020304" pitchFamily="18" charset="0"/>
            </a:endParaRPr>
          </a:p>
          <a:p>
            <a:pPr algn="l"/>
            <a:endParaRPr lang="en-US" altLang="tr-TR" sz="1900" dirty="0">
              <a:latin typeface="Times New Roman" panose="02020603050405020304" pitchFamily="18" charset="0"/>
            </a:endParaRPr>
          </a:p>
        </p:txBody>
      </p:sp>
      <p:sp>
        <p:nvSpPr>
          <p:cNvPr id="21" name="Text Box 38">
            <a:extLst>
              <a:ext uri="{FF2B5EF4-FFF2-40B4-BE49-F238E27FC236}">
                <a16:creationId xmlns:a16="http://schemas.microsoft.com/office/drawing/2014/main" id="{04380819-CCDA-9A4C-AE9D-C447CF5CE1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38945" y="28500411"/>
            <a:ext cx="10612437" cy="3587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57150" cmpd="thinThick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8734" tIns="24366" rIns="48734" bIns="24366">
            <a:spAutoFit/>
          </a:bodyPr>
          <a:lstStyle>
            <a:lvl1pPr marL="273050" indent="-273050" algn="ctr" defTabSz="488950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17525" indent="-273050" algn="ctr" defTabSz="488950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762000" indent="-273050" algn="ctr" defTabSz="488950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003300" indent="-273050" algn="ctr" defTabSz="488950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247775" indent="-274638" algn="ctr" defTabSz="488950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704975" indent="-274638" algn="ctr" defTabSz="48895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162175" indent="-274638" algn="ctr" defTabSz="48895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619375" indent="-274638" algn="ctr" defTabSz="48895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076575" indent="-274638" algn="ctr" defTabSz="48895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lnSpc>
                <a:spcPct val="95000"/>
              </a:lnSpc>
            </a:pPr>
            <a:endParaRPr lang="en-US" altLang="tr-TR" sz="2200" b="1" u="sng" dirty="0">
              <a:latin typeface="Times New Roman" panose="02020603050405020304" pitchFamily="18" charset="0"/>
            </a:endParaRPr>
          </a:p>
          <a:p>
            <a:pPr algn="l">
              <a:lnSpc>
                <a:spcPct val="95000"/>
              </a:lnSpc>
              <a:buFontTx/>
              <a:buAutoNum type="arabicPeriod"/>
            </a:pPr>
            <a:r>
              <a:rPr lang="en-US" altLang="tr-TR" sz="2200" b="1" dirty="0">
                <a:latin typeface="Times New Roman" panose="02020603050405020304" pitchFamily="18" charset="0"/>
              </a:rPr>
              <a:t>Xxxxxxxxxxxxxxxxxxxxxxxxxxxxxxxxxxxxxxxxxxxxxxxxxxxxxxxxxxxxxxxxxxxxxxxxxxxxxxxxxxxxxxxxxxx</a:t>
            </a:r>
          </a:p>
          <a:p>
            <a:pPr algn="l">
              <a:lnSpc>
                <a:spcPct val="95000"/>
              </a:lnSpc>
              <a:buFontTx/>
              <a:buAutoNum type="arabicPeriod"/>
            </a:pPr>
            <a:r>
              <a:rPr lang="en-US" altLang="tr-TR" sz="2200" b="1" dirty="0">
                <a:latin typeface="Times New Roman" panose="02020603050405020304" pitchFamily="18" charset="0"/>
              </a:rPr>
              <a:t>Xxxxxxxxxxxxxxxxxxxxxxxxxxxxxxxxxxxxxxxxxxxxxxxxxxxxxxxxxxxxxxxxxxxxxxxxxxxxxxxxxxxxxxxxxxxx</a:t>
            </a:r>
          </a:p>
          <a:p>
            <a:pPr algn="l">
              <a:lnSpc>
                <a:spcPct val="95000"/>
              </a:lnSpc>
              <a:buFont typeface="Symbol" panose="05050102010706020507" pitchFamily="18" charset="2"/>
              <a:buAutoNum type="arabicPeriod"/>
            </a:pPr>
            <a:r>
              <a:rPr lang="en-US" altLang="tr-TR" sz="2200" b="1" dirty="0">
                <a:latin typeface="Times New Roman" panose="02020603050405020304" pitchFamily="18" charset="0"/>
              </a:rPr>
              <a:t>Xxxxxxxxxxxxxxxxxxxxxxxxxxxxxxxxxxxxxxxxxxxxxxxxxxxxxxxxxxxxxxxxxxxxxxxxxxxxxxxxxxxxxxxxxxxxxxxxxxxxxxxxxxxxxxxxxxxxxxx</a:t>
            </a:r>
          </a:p>
          <a:p>
            <a:pPr algn="l">
              <a:lnSpc>
                <a:spcPct val="95000"/>
              </a:lnSpc>
              <a:buFont typeface="Symbol" panose="05050102010706020507" pitchFamily="18" charset="2"/>
              <a:buAutoNum type="arabicPeriod"/>
            </a:pPr>
            <a:r>
              <a:rPr lang="en-US" altLang="tr-TR" sz="2200" b="1" dirty="0">
                <a:latin typeface="Times New Roman" panose="02020603050405020304" pitchFamily="18" charset="0"/>
              </a:rPr>
              <a:t>Xxxxxxxxxxxxxxxxxxxxxxxxxxxxxxxxxxxxxxxxxxxxxxxxxxxxxxxxxxxxxxxxxxxxxxxxxxxxxxxxxxx</a:t>
            </a:r>
            <a:endParaRPr lang="tr-TR" altLang="tr-TR" sz="2200" b="1" dirty="0">
              <a:latin typeface="Times New Roman" panose="02020603050405020304" pitchFamily="18" charset="0"/>
            </a:endParaRPr>
          </a:p>
          <a:p>
            <a:pPr algn="l">
              <a:lnSpc>
                <a:spcPct val="95000"/>
              </a:lnSpc>
              <a:buFont typeface="Symbol" panose="05050102010706020507" pitchFamily="18" charset="2"/>
              <a:buAutoNum type="arabicPeriod"/>
            </a:pPr>
            <a:endParaRPr lang="en-US" altLang="tr-TR" sz="2200" b="1" dirty="0">
              <a:latin typeface="Times New Roman" panose="02020603050405020304" pitchFamily="18" charset="0"/>
            </a:endParaRPr>
          </a:p>
          <a:p>
            <a:pPr algn="l">
              <a:lnSpc>
                <a:spcPct val="95000"/>
              </a:lnSpc>
              <a:buFont typeface="Symbol" panose="05050102010706020507" pitchFamily="18" charset="2"/>
              <a:buAutoNum type="arabicPeriod"/>
            </a:pPr>
            <a:endParaRPr lang="en-US" altLang="tr-TR" sz="2200" b="1" dirty="0">
              <a:latin typeface="Times New Roman" panose="02020603050405020304" pitchFamily="18" charset="0"/>
            </a:endParaRPr>
          </a:p>
        </p:txBody>
      </p:sp>
      <p:sp>
        <p:nvSpPr>
          <p:cNvPr id="22" name="Text Box 39">
            <a:extLst>
              <a:ext uri="{FF2B5EF4-FFF2-40B4-BE49-F238E27FC236}">
                <a16:creationId xmlns:a16="http://schemas.microsoft.com/office/drawing/2014/main" id="{4B86C983-660A-44FD-9155-EBF5F06B48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61169" y="6731000"/>
            <a:ext cx="10990262" cy="6540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57150" cmpd="thinThick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8734" tIns="24366" rIns="48734" bIns="24366">
            <a:spAutoFit/>
          </a:bodyPr>
          <a:lstStyle>
            <a:lvl1pPr algn="ctr" defTabSz="488950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 defTabSz="488950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 defTabSz="488950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 defTabSz="488950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 defTabSz="488950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48895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48895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48895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48895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lnSpc>
                <a:spcPct val="95000"/>
              </a:lnSpc>
            </a:pPr>
            <a:r>
              <a:rPr lang="en-US" altLang="tr-TR" sz="2500" dirty="0">
                <a:latin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algn="l">
              <a:lnSpc>
                <a:spcPct val="95000"/>
              </a:lnSpc>
            </a:pPr>
            <a:endParaRPr lang="en-US" altLang="tr-TR" sz="2500" dirty="0">
              <a:latin typeface="Times New Roman" panose="02020603050405020304" pitchFamily="18" charset="0"/>
            </a:endParaRPr>
          </a:p>
          <a:p>
            <a:pPr algn="l">
              <a:lnSpc>
                <a:spcPct val="95000"/>
              </a:lnSpc>
            </a:pPr>
            <a:r>
              <a:rPr lang="en-US" altLang="tr-TR" sz="2500" dirty="0">
                <a:latin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en-US" altLang="tr-TR" sz="2500" b="1" dirty="0">
              <a:latin typeface="Times New Roman" panose="02020603050405020304" pitchFamily="18" charset="0"/>
            </a:endParaRPr>
          </a:p>
          <a:p>
            <a:pPr algn="l">
              <a:lnSpc>
                <a:spcPct val="95000"/>
              </a:lnSpc>
            </a:pPr>
            <a:endParaRPr lang="en-US" altLang="tr-TR" sz="1900" dirty="0">
              <a:latin typeface="Times New Roman" panose="02020603050405020304" pitchFamily="18" charset="0"/>
            </a:endParaRPr>
          </a:p>
        </p:txBody>
      </p:sp>
      <p:sp>
        <p:nvSpPr>
          <p:cNvPr id="23" name="Text Box 40">
            <a:extLst>
              <a:ext uri="{FF2B5EF4-FFF2-40B4-BE49-F238E27FC236}">
                <a16:creationId xmlns:a16="http://schemas.microsoft.com/office/drawing/2014/main" id="{2DA28FAF-50D9-EC02-1533-DA9D411260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38945" y="22809200"/>
            <a:ext cx="11120437" cy="3557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57150" cmpd="thinThick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8734" tIns="24366" rIns="48734" bIns="24366">
            <a:spAutoFit/>
          </a:bodyPr>
          <a:lstStyle>
            <a:lvl1pPr algn="ctr" defTabSz="488950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 defTabSz="488950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 defTabSz="488950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 defTabSz="488950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 defTabSz="488950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48895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48895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48895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48895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lnSpc>
                <a:spcPct val="95000"/>
              </a:lnSpc>
            </a:pPr>
            <a:endParaRPr lang="en-US" altLang="tr-TR" sz="2400" dirty="0">
              <a:latin typeface="Times New Roman" panose="02020603050405020304" pitchFamily="18" charset="0"/>
            </a:endParaRPr>
          </a:p>
          <a:p>
            <a:pPr algn="l">
              <a:lnSpc>
                <a:spcPct val="95000"/>
              </a:lnSpc>
            </a:pPr>
            <a:r>
              <a:rPr lang="en-US" altLang="tr-TR" sz="2400" dirty="0">
                <a:latin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en-US" altLang="tr-TR" sz="2400" b="1" dirty="0">
              <a:latin typeface="Times New Roman" panose="02020603050405020304" pitchFamily="18" charset="0"/>
            </a:endParaRPr>
          </a:p>
          <a:p>
            <a:pPr algn="l">
              <a:lnSpc>
                <a:spcPct val="95000"/>
              </a:lnSpc>
            </a:pPr>
            <a:endParaRPr lang="en-US" altLang="tr-TR" sz="2400" dirty="0">
              <a:latin typeface="Times New Roman" panose="02020603050405020304" pitchFamily="18" charset="0"/>
            </a:endParaRPr>
          </a:p>
        </p:txBody>
      </p:sp>
      <p:sp>
        <p:nvSpPr>
          <p:cNvPr id="24" name="Text Box 42">
            <a:extLst>
              <a:ext uri="{FF2B5EF4-FFF2-40B4-BE49-F238E27FC236}">
                <a16:creationId xmlns:a16="http://schemas.microsoft.com/office/drawing/2014/main" id="{4B2F463C-4BB1-E0C1-1E8A-5FCEEEBE35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7881" y="5365751"/>
            <a:ext cx="5645150" cy="750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850" tIns="36425" rIns="72850" bIns="36425">
            <a:spAutoFit/>
          </a:bodyPr>
          <a:lstStyle>
            <a:lvl1pPr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4400" b="1" dirty="0"/>
              <a:t>GİRİŞ</a:t>
            </a:r>
            <a:endParaRPr lang="en-US" altLang="tr-TR" sz="4400" b="1" dirty="0"/>
          </a:p>
        </p:txBody>
      </p:sp>
      <p:sp>
        <p:nvSpPr>
          <p:cNvPr id="25" name="Text Box 43">
            <a:extLst>
              <a:ext uri="{FF2B5EF4-FFF2-40B4-BE49-F238E27FC236}">
                <a16:creationId xmlns:a16="http://schemas.microsoft.com/office/drawing/2014/main" id="{B26182D9-280A-CC33-E355-6FC2D95FE8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48431" y="5378451"/>
            <a:ext cx="11857038" cy="750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850" tIns="36425" rIns="72850" bIns="36425">
            <a:spAutoFit/>
          </a:bodyPr>
          <a:lstStyle>
            <a:lvl1pPr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4400" b="1" dirty="0"/>
              <a:t>BULGULAR (VARSA)</a:t>
            </a:r>
            <a:endParaRPr lang="en-US" altLang="tr-TR" sz="4400" b="1" dirty="0"/>
          </a:p>
        </p:txBody>
      </p:sp>
      <p:sp>
        <p:nvSpPr>
          <p:cNvPr id="26" name="Text Box 27">
            <a:extLst>
              <a:ext uri="{FF2B5EF4-FFF2-40B4-BE49-F238E27FC236}">
                <a16:creationId xmlns:a16="http://schemas.microsoft.com/office/drawing/2014/main" id="{4436C961-6B22-D321-78EC-169874CFC7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71875" y="31826017"/>
            <a:ext cx="4768850" cy="750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850" tIns="36425" rIns="72850" bIns="36425">
            <a:spAutoFit/>
          </a:bodyPr>
          <a:lstStyle>
            <a:lvl1pPr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4400" b="1" dirty="0"/>
              <a:t>TEŞEKKÜR</a:t>
            </a:r>
            <a:endParaRPr lang="en-US" altLang="tr-TR" sz="4400" b="1" dirty="0"/>
          </a:p>
        </p:txBody>
      </p:sp>
      <p:sp>
        <p:nvSpPr>
          <p:cNvPr id="27" name="Text Box 38">
            <a:extLst>
              <a:ext uri="{FF2B5EF4-FFF2-40B4-BE49-F238E27FC236}">
                <a16:creationId xmlns:a16="http://schemas.microsoft.com/office/drawing/2014/main" id="{7853B5A8-BE6E-EBD7-9E05-25A83A43F7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61169" y="32515566"/>
            <a:ext cx="10612437" cy="1423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57150" cmpd="thinThick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8734" tIns="24366" rIns="48734" bIns="24366">
            <a:spAutoFit/>
          </a:bodyPr>
          <a:lstStyle>
            <a:lvl1pPr marL="273050" indent="-273050" algn="ctr" defTabSz="488950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17525" indent="-273050" algn="ctr" defTabSz="488950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762000" indent="-273050" algn="ctr" defTabSz="488950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003300" indent="-273050" algn="ctr" defTabSz="488950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247775" indent="-274638" algn="ctr" defTabSz="488950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704975" indent="-274638" algn="ctr" defTabSz="48895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162175" indent="-274638" algn="ctr" defTabSz="48895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619375" indent="-274638" algn="ctr" defTabSz="48895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076575" indent="-274638" algn="ctr" defTabSz="48895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algn="just">
              <a:lnSpc>
                <a:spcPct val="95000"/>
              </a:lnSpc>
            </a:pPr>
            <a:r>
              <a:rPr lang="tr-TR" altLang="tr-TR" sz="2200" dirty="0">
                <a:latin typeface="Times New Roman" panose="02020603050405020304" pitchFamily="18" charset="0"/>
              </a:rPr>
              <a:t>M</a:t>
            </a:r>
            <a:r>
              <a:rPr lang="tr-TR" altLang="tr-TR" sz="2400" dirty="0">
                <a:latin typeface="Times New Roman" panose="02020603050405020304" pitchFamily="18" charset="0"/>
              </a:rPr>
              <a:t>AP tezi herhangi bir projeden destek almaya hak kazanmışsa (2209-A, 2209-B, BAP gibi) bu kısımda proje numarası ve kurum hakkında bilgi verilerek teşekkür edilmelidir.</a:t>
            </a:r>
            <a:endParaRPr lang="en-US" altLang="tr-TR" sz="2400" dirty="0">
              <a:latin typeface="Times New Roman" panose="02020603050405020304" pitchFamily="18" charset="0"/>
            </a:endParaRPr>
          </a:p>
          <a:p>
            <a:pPr algn="l">
              <a:lnSpc>
                <a:spcPct val="95000"/>
              </a:lnSpc>
              <a:buFont typeface="Symbol" panose="05050102010706020507" pitchFamily="18" charset="2"/>
              <a:buAutoNum type="arabicPeriod"/>
            </a:pPr>
            <a:endParaRPr lang="en-US" altLang="tr-TR" sz="2200" b="1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25718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eması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</TotalTime>
  <Words>261</Words>
  <Application>Microsoft Office PowerPoint</Application>
  <PresentationFormat>Özel</PresentationFormat>
  <Paragraphs>50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Symbol</vt:lpstr>
      <vt:lpstr>Times New Roman</vt:lpstr>
      <vt:lpstr>Wingdings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Burçin Türkmenoğlu</dc:creator>
  <cp:lastModifiedBy>Burçin Türkmenoğlu</cp:lastModifiedBy>
  <cp:revision>9</cp:revision>
  <dcterms:created xsi:type="dcterms:W3CDTF">2024-04-29T06:46:53Z</dcterms:created>
  <dcterms:modified xsi:type="dcterms:W3CDTF">2024-04-29T07:57:23Z</dcterms:modified>
</cp:coreProperties>
</file>